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30"/>
    <p:restoredTop sz="85183"/>
  </p:normalViewPr>
  <p:slideViewPr>
    <p:cSldViewPr snapToGrid="0" snapToObjects="1">
      <p:cViewPr varScale="1">
        <p:scale>
          <a:sx n="72" d="100"/>
          <a:sy n="72" d="100"/>
        </p:scale>
        <p:origin x="119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265629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216896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A"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108588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YWCo/IBM"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YWCo/IBM"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YWCo/IBM"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YWCo/IBM"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YWCo/IBM"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YWCo/IBM"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YWCo/IBM"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YWCo/IBM"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Brian Evans</a:t>
            </a:r>
          </a:p>
          <a:p>
            <a:r>
              <a:rPr lang="en-US" dirty="0">
                <a:solidFill>
                  <a:schemeClr val="bg2"/>
                </a:solidFill>
                <a:latin typeface="Abadi" panose="020B0604020104020204" pitchFamily="34" charset="0"/>
                <a:ea typeface="SF Pro" pitchFamily="2" charset="0"/>
                <a:cs typeface="SF Pro" pitchFamily="2" charset="0"/>
              </a:rPr>
              <a:t>25 July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buNone/>
            </a:pPr>
            <a:r>
              <a:rPr lang="en-GB" sz="1800" dirty="0"/>
              <a:t>• Data from SpaceX launches can also be obtained from Wikipedia; </a:t>
            </a:r>
          </a:p>
          <a:p>
            <a:pPr marL="0" indent="0">
              <a:buNone/>
            </a:pPr>
            <a:r>
              <a:rPr lang="en-GB" sz="1800" dirty="0"/>
              <a:t>• Data are downloaded from Wikipedia according to the flowchart and then persisted. </a:t>
            </a:r>
          </a:p>
          <a:p>
            <a:pPr marL="0" indent="0">
              <a:buNone/>
            </a:pPr>
            <a:r>
              <a:rPr lang="en-GB" sz="1800" dirty="0"/>
              <a:t>• Source code:</a:t>
            </a:r>
          </a:p>
          <a:p>
            <a:pPr marL="0" indent="0">
              <a:buNone/>
            </a:pPr>
            <a:r>
              <a:rPr lang="en-GB" sz="1800" dirty="0">
                <a:hlinkClick r:id="rId3"/>
              </a:rPr>
              <a:t>https://github.com/YWCo/IBM</a:t>
            </a:r>
            <a:endParaRPr lang="en-GB" sz="1800" dirty="0"/>
          </a:p>
          <a:p>
            <a:pPr marL="0" indent="0">
              <a:buNone/>
            </a:pPr>
            <a:endParaRPr lang="en-GB" sz="18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2D10671D-C269-B8B1-EFF7-374EBBE05C65}"/>
              </a:ext>
            </a:extLst>
          </p:cNvPr>
          <p:cNvPicPr>
            <a:picLocks noChangeAspect="1"/>
          </p:cNvPicPr>
          <p:nvPr/>
        </p:nvPicPr>
        <p:blipFill>
          <a:blip r:embed="rId4"/>
          <a:stretch>
            <a:fillRect/>
          </a:stretch>
        </p:blipFill>
        <p:spPr>
          <a:xfrm>
            <a:off x="7609872" y="1611311"/>
            <a:ext cx="2743200" cy="382333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GB" sz="1800" dirty="0"/>
              <a:t>Initially some Exploratory Data Analysis (EDA) was performed on the dataset. </a:t>
            </a:r>
          </a:p>
          <a:p>
            <a:r>
              <a:rPr lang="en-GB" sz="1800" dirty="0"/>
              <a:t>Then the summary launches per site, occurrences of each orbit and occurrences of mission outcome per orbit type were calculated.</a:t>
            </a:r>
          </a:p>
          <a:p>
            <a:r>
              <a:rPr lang="en-GB" sz="1800" dirty="0"/>
              <a:t>Finally, the landing outcome label was created from Outcome column.</a:t>
            </a:r>
          </a:p>
          <a:p>
            <a:endParaRPr lang="en-GB" sz="1800" dirty="0"/>
          </a:p>
          <a:p>
            <a:endParaRPr lang="en-GB" sz="1800" dirty="0"/>
          </a:p>
          <a:p>
            <a:endParaRPr lang="en-GB" sz="1800" dirty="0"/>
          </a:p>
          <a:p>
            <a:endParaRPr lang="en-GB" sz="1800" dirty="0"/>
          </a:p>
          <a:p>
            <a:r>
              <a:rPr lang="en-GB" sz="1800" dirty="0"/>
              <a:t>Source code: </a:t>
            </a:r>
            <a:r>
              <a:rPr lang="en-GB" sz="1800" dirty="0">
                <a:hlinkClick r:id="rId3"/>
              </a:rPr>
              <a:t>https://github.com/YWCo/IBM</a:t>
            </a:r>
            <a:endParaRPr lang="en-GB" sz="1800" dirty="0"/>
          </a:p>
          <a:p>
            <a:pPr marL="0" indent="0">
              <a:buNone/>
            </a:pPr>
            <a:endParaRPr lang="en-GB" sz="1800" dirty="0"/>
          </a:p>
          <a:p>
            <a:endParaRPr lang="en-GB" sz="1800" dirty="0"/>
          </a:p>
          <a:p>
            <a:pPr marL="0" indent="0">
              <a:buNone/>
            </a:pPr>
            <a:endParaRPr lang="en-GB" sz="1800" dirty="0">
              <a:effectLst/>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260A27E2-B477-A338-07B1-70AC021B4B3F}"/>
              </a:ext>
            </a:extLst>
          </p:cNvPr>
          <p:cNvPicPr>
            <a:picLocks noChangeAspect="1"/>
          </p:cNvPicPr>
          <p:nvPr/>
        </p:nvPicPr>
        <p:blipFill>
          <a:blip r:embed="rId4"/>
          <a:stretch>
            <a:fillRect/>
          </a:stretch>
        </p:blipFill>
        <p:spPr>
          <a:xfrm>
            <a:off x="870577" y="3429000"/>
            <a:ext cx="5225423" cy="10044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4325"/>
            <a:ext cx="9745589" cy="4842886"/>
          </a:xfrm>
          <a:prstGeom prst="rect">
            <a:avLst/>
          </a:prstGeom>
        </p:spPr>
        <p:txBody>
          <a:bodyPr lIns="91440" tIns="45720" rIns="91440" bIns="45720" anchor="t"/>
          <a:lstStyle/>
          <a:p>
            <a:r>
              <a:rPr lang="en-GB" sz="1600" dirty="0"/>
              <a:t>The following SQL queries were performed: </a:t>
            </a:r>
          </a:p>
          <a:p>
            <a:pPr lvl="1"/>
            <a:r>
              <a:rPr lang="en-GB" sz="1600" dirty="0"/>
              <a:t>Names of the unique launch sites in the space mission; </a:t>
            </a:r>
          </a:p>
          <a:p>
            <a:pPr lvl="1"/>
            <a:r>
              <a:rPr lang="en-GB" sz="1600" dirty="0"/>
              <a:t>Top 5 launch sites whose name begins with the string 'CCA’; </a:t>
            </a:r>
          </a:p>
          <a:p>
            <a:pPr lvl="1"/>
            <a:r>
              <a:rPr lang="en-GB" sz="1600" dirty="0"/>
              <a:t>Total pay load mass carried by boosters launched by NASA (CRS); </a:t>
            </a:r>
          </a:p>
          <a:p>
            <a:pPr lvl="1"/>
            <a:r>
              <a:rPr lang="en-GB" sz="1600" dirty="0"/>
              <a:t>Average payload mass carried by booster version F9 v1.1; </a:t>
            </a:r>
          </a:p>
          <a:p>
            <a:pPr lvl="1"/>
            <a:r>
              <a:rPr lang="en-GB" sz="1600" dirty="0"/>
              <a:t>Date when the first successful landing outcome in ground pad was achieved; </a:t>
            </a:r>
          </a:p>
          <a:p>
            <a:pPr lvl="1"/>
            <a:r>
              <a:rPr lang="en-GB" sz="1600" dirty="0"/>
              <a:t>Names of the boosters which have success in drone ship and have payload mass between 4000 and 6000 kg; </a:t>
            </a:r>
          </a:p>
          <a:p>
            <a:pPr lvl="1"/>
            <a:r>
              <a:rPr lang="en-GB" sz="1600" dirty="0"/>
              <a:t>Total number of successful and failure mission outcomes; </a:t>
            </a:r>
          </a:p>
          <a:p>
            <a:pPr lvl="1"/>
            <a:r>
              <a:rPr lang="en-GB" sz="1600" dirty="0"/>
              <a:t>Names of the booster versions which have carried the maximum payload mass; </a:t>
            </a:r>
          </a:p>
          <a:p>
            <a:pPr lvl="1"/>
            <a:r>
              <a:rPr lang="en-GB" sz="1600" dirty="0"/>
              <a:t>Failed landing out comes in </a:t>
            </a:r>
            <a:r>
              <a:rPr lang="en-GB" sz="1600" dirty="0" err="1"/>
              <a:t>droneship</a:t>
            </a:r>
            <a:r>
              <a:rPr lang="en-GB" sz="1600" dirty="0"/>
              <a:t>, their booster versions, and launch site names for in year 2015; and </a:t>
            </a:r>
          </a:p>
          <a:p>
            <a:pPr lvl="1"/>
            <a:r>
              <a:rPr lang="en-GB" sz="1600" dirty="0"/>
              <a:t>Rank of the count of landing outcomes (such as Failure (</a:t>
            </a:r>
            <a:r>
              <a:rPr lang="en-GB" sz="1600" dirty="0" err="1"/>
              <a:t>droneship</a:t>
            </a:r>
            <a:r>
              <a:rPr lang="en-GB" sz="1600" dirty="0"/>
              <a:t>) or Success (ground pad)) between the date 2010-06-04 and 2017-03-20. </a:t>
            </a:r>
          </a:p>
          <a:p>
            <a:r>
              <a:rPr lang="en-GB" sz="1600" dirty="0"/>
              <a:t>Source code: </a:t>
            </a:r>
            <a:r>
              <a:rPr lang="en-GB" sz="1600" dirty="0">
                <a:hlinkClick r:id="rId3"/>
              </a:rPr>
              <a:t>https://github.com/YWCo/IBM</a:t>
            </a:r>
            <a:endParaRPr lang="en-GB" sz="1600" dirty="0"/>
          </a:p>
          <a:p>
            <a:endParaRPr lang="en-GB" sz="1600" dirty="0"/>
          </a:p>
          <a:p>
            <a:endParaRPr lang="en-GB" sz="1600" dirty="0">
              <a:effectLst/>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GB" sz="1800" dirty="0"/>
              <a:t>To explore data, scatterplots and bar plots were used to visualize the relationship between pair of features: </a:t>
            </a:r>
          </a:p>
          <a:p>
            <a:r>
              <a:rPr lang="en-GB" sz="1800" dirty="0"/>
              <a:t>Payload Mass X Flight Number, Launch Site X Flight Number, Launch Site X Payload Mass, Orbit and Flight Number, Payload and Orbit</a:t>
            </a:r>
          </a:p>
          <a:p>
            <a:endParaRPr lang="en-GB" sz="1800" dirty="0">
              <a:effectLst/>
            </a:endParaRPr>
          </a:p>
          <a:p>
            <a:endParaRPr lang="en-GB" sz="1800" dirty="0"/>
          </a:p>
          <a:p>
            <a:endParaRPr lang="en-GB" sz="1800" dirty="0">
              <a:effectLst/>
            </a:endParaRPr>
          </a:p>
          <a:p>
            <a:endParaRPr lang="en-GB" sz="1800" dirty="0"/>
          </a:p>
          <a:p>
            <a:endParaRPr lang="en-GB" sz="1800" dirty="0">
              <a:effectLst/>
            </a:endParaRPr>
          </a:p>
          <a:p>
            <a:r>
              <a:rPr lang="en-GB" sz="1800" dirty="0"/>
              <a:t>Source code: </a:t>
            </a:r>
            <a:r>
              <a:rPr lang="en-GB" sz="1800" dirty="0">
                <a:hlinkClick r:id="rId3"/>
              </a:rPr>
              <a:t>https://github.com/YWCo/IBM</a:t>
            </a:r>
            <a:endParaRPr lang="en-GB" sz="1800" dirty="0"/>
          </a:p>
          <a:p>
            <a:endParaRPr lang="en-GB" sz="1800" dirty="0"/>
          </a:p>
          <a:p>
            <a:endParaRPr lang="en-GB" sz="1800" dirty="0">
              <a:effectLst/>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8FCCB16B-40A4-7B3F-C810-524EA3C42AA6}"/>
              </a:ext>
            </a:extLst>
          </p:cNvPr>
          <p:cNvPicPr>
            <a:picLocks noChangeAspect="1"/>
          </p:cNvPicPr>
          <p:nvPr/>
        </p:nvPicPr>
        <p:blipFill>
          <a:blip r:embed="rId4"/>
          <a:stretch>
            <a:fillRect/>
          </a:stretch>
        </p:blipFill>
        <p:spPr>
          <a:xfrm>
            <a:off x="919299" y="3258344"/>
            <a:ext cx="5816600" cy="144780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GB" sz="1800" dirty="0"/>
              <a:t>Markers, circles, lines and marker clusters were used with Folium Maps </a:t>
            </a:r>
          </a:p>
          <a:p>
            <a:r>
              <a:rPr lang="en-GB" sz="1800" dirty="0"/>
              <a:t>Markers indicate points like launch sites; </a:t>
            </a:r>
          </a:p>
          <a:p>
            <a:r>
              <a:rPr lang="en-GB" sz="1800" dirty="0"/>
              <a:t>Circles indicate highlighted areas around specific coordinates, like NASA Johnson Space </a:t>
            </a:r>
            <a:r>
              <a:rPr lang="en-GB" sz="1800" dirty="0" err="1"/>
              <a:t>Center</a:t>
            </a:r>
            <a:r>
              <a:rPr lang="en-GB" sz="1800" dirty="0"/>
              <a:t>; </a:t>
            </a:r>
          </a:p>
          <a:p>
            <a:r>
              <a:rPr lang="en-GB" sz="1800" dirty="0"/>
              <a:t>Marker clusters indicates groups of events in each coordinate, like launches in a launch site; and </a:t>
            </a:r>
          </a:p>
          <a:p>
            <a:r>
              <a:rPr lang="en-GB" sz="1800" dirty="0"/>
              <a:t>Lines are used to indicate distances between two coordinates. </a:t>
            </a:r>
          </a:p>
          <a:p>
            <a:r>
              <a:rPr lang="en-GB" sz="1800" dirty="0"/>
              <a:t>Source code: </a:t>
            </a:r>
            <a:r>
              <a:rPr lang="en-GB" sz="1800" dirty="0">
                <a:hlinkClick r:id="rId3"/>
              </a:rPr>
              <a:t>https://github.com/YWCo/IBM</a:t>
            </a:r>
            <a:endParaRPr lang="en-GB" sz="1800" dirty="0"/>
          </a:p>
          <a:p>
            <a:endParaRPr lang="en-GB" sz="1800" dirty="0"/>
          </a:p>
          <a:p>
            <a:endParaRPr lang="en-GB" sz="1800" dirty="0">
              <a:effectLst/>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https://github.com/YWCo/IBM</a:t>
            </a:r>
            <a:endParaRPr lang="en-US" sz="2200" dirty="0">
              <a:solidFill>
                <a:schemeClr val="accent3">
                  <a:lumMod val="25000"/>
                </a:schemeClr>
              </a:solidFill>
              <a:latin typeface="Abadi"/>
            </a:endParaRPr>
          </a:p>
          <a:p>
            <a:pPr>
              <a:lnSpc>
                <a:spcPct val="100000"/>
              </a:lnSpc>
              <a:spcBef>
                <a:spcPts val="1400"/>
              </a:spcBef>
            </a:pPr>
            <a:endParaRPr lang="en-US" sz="2200"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https://github.com/YWCo/IBM</a:t>
            </a:r>
            <a:endParaRPr lang="en-US" sz="2200" dirty="0">
              <a:solidFill>
                <a:schemeClr val="accent3">
                  <a:lumMod val="25000"/>
                </a:schemeClr>
              </a:solidFill>
              <a:latin typeface="Abadi"/>
            </a:endParaRPr>
          </a:p>
          <a:p>
            <a:pPr>
              <a:lnSpc>
                <a:spcPct val="100000"/>
              </a:lnSpc>
              <a:spcBef>
                <a:spcPts val="1400"/>
              </a:spcBef>
            </a:pPr>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023475" cy="3564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solidFill>
                  <a:schemeClr val="tx1">
                    <a:lumMod val="95000"/>
                    <a:lumOff val="5000"/>
                  </a:schemeClr>
                </a:solidFill>
              </a:rPr>
              <a:t>Exploratory data analysis results: </a:t>
            </a:r>
          </a:p>
          <a:p>
            <a:pPr lvl="1"/>
            <a:r>
              <a:rPr lang="en-GB" sz="1600" dirty="0">
                <a:solidFill>
                  <a:schemeClr val="tx1">
                    <a:lumMod val="95000"/>
                    <a:lumOff val="5000"/>
                  </a:schemeClr>
                </a:solidFill>
              </a:rPr>
              <a:t>Space X uses 4 different launch sites; </a:t>
            </a:r>
          </a:p>
          <a:p>
            <a:pPr lvl="1"/>
            <a:r>
              <a:rPr lang="en-GB" sz="1600" dirty="0">
                <a:solidFill>
                  <a:schemeClr val="tx1">
                    <a:lumMod val="95000"/>
                    <a:lumOff val="5000"/>
                  </a:schemeClr>
                </a:solidFill>
              </a:rPr>
              <a:t>The first launches were done to Space X itself and NASA; </a:t>
            </a:r>
          </a:p>
          <a:p>
            <a:pPr lvl="1"/>
            <a:r>
              <a:rPr lang="en-GB" sz="1600" dirty="0">
                <a:solidFill>
                  <a:schemeClr val="tx1">
                    <a:lumMod val="95000"/>
                    <a:lumOff val="5000"/>
                  </a:schemeClr>
                </a:solidFill>
              </a:rPr>
              <a:t>The average payload of F9 v1.1 booster is 2,928 kg; </a:t>
            </a:r>
          </a:p>
          <a:p>
            <a:pPr lvl="1"/>
            <a:r>
              <a:rPr lang="en-GB" sz="1600" dirty="0">
                <a:solidFill>
                  <a:schemeClr val="tx1">
                    <a:lumMod val="95000"/>
                    <a:lumOff val="5000"/>
                  </a:schemeClr>
                </a:solidFill>
              </a:rPr>
              <a:t>The first success landing outcome happened in 2015 fiver year after the first launch; </a:t>
            </a:r>
          </a:p>
          <a:p>
            <a:pPr lvl="1"/>
            <a:r>
              <a:rPr lang="en-GB" sz="1600" dirty="0">
                <a:solidFill>
                  <a:schemeClr val="tx1">
                    <a:lumMod val="95000"/>
                    <a:lumOff val="5000"/>
                  </a:schemeClr>
                </a:solidFill>
              </a:rPr>
              <a:t>Many Falcon 9 booster versions were successful at landing in drone ships having payload above the average; </a:t>
            </a:r>
          </a:p>
          <a:p>
            <a:pPr lvl="1"/>
            <a:r>
              <a:rPr lang="en-GB" sz="1600" dirty="0">
                <a:solidFill>
                  <a:schemeClr val="tx1">
                    <a:lumMod val="95000"/>
                    <a:lumOff val="5000"/>
                  </a:schemeClr>
                </a:solidFill>
              </a:rPr>
              <a:t>Almost 100% of mission outcomes were successful; </a:t>
            </a:r>
          </a:p>
          <a:p>
            <a:pPr lvl="1"/>
            <a:r>
              <a:rPr lang="en-GB" sz="1600" dirty="0">
                <a:solidFill>
                  <a:schemeClr val="tx1">
                    <a:lumMod val="95000"/>
                    <a:lumOff val="5000"/>
                  </a:schemeClr>
                </a:solidFill>
              </a:rPr>
              <a:t>Two booster versions failed at landing in drone ships in 2015: F9 v1.1 B1012 and F9 v1.1 B1015; </a:t>
            </a:r>
          </a:p>
          <a:p>
            <a:pPr lvl="1"/>
            <a:r>
              <a:rPr lang="en-GB" sz="1600" dirty="0">
                <a:solidFill>
                  <a:schemeClr val="tx1">
                    <a:lumMod val="95000"/>
                    <a:lumOff val="5000"/>
                  </a:schemeClr>
                </a:solidFill>
              </a:rPr>
              <a:t>The number of landing outcomes became as better as years passed. </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023475" cy="3564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solidFill>
                  <a:schemeClr val="tx1"/>
                </a:solidFill>
              </a:rPr>
              <a:t>Using interactive analytics was possible to identify that launch sites use to be in safety places, near sea, for example and have a good logistic infrastructure around. </a:t>
            </a:r>
          </a:p>
          <a:p>
            <a:r>
              <a:rPr lang="en-GB" sz="1800" dirty="0">
                <a:solidFill>
                  <a:schemeClr val="tx1"/>
                </a:solidFill>
              </a:rPr>
              <a:t>Most launches occur on the East Cost of the US launch sites. </a:t>
            </a:r>
            <a:endParaRPr lang="en-GB" sz="1800" dirty="0">
              <a:solidFill>
                <a:schemeClr val="tx1"/>
              </a:solidFill>
              <a:effectLs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F2F3650A-42C0-0721-AA86-8A8F3D2328A0}"/>
              </a:ext>
            </a:extLst>
          </p:cNvPr>
          <p:cNvPicPr>
            <a:picLocks noChangeAspect="1"/>
          </p:cNvPicPr>
          <p:nvPr/>
        </p:nvPicPr>
        <p:blipFill>
          <a:blip r:embed="rId4"/>
          <a:stretch>
            <a:fillRect/>
          </a:stretch>
        </p:blipFill>
        <p:spPr>
          <a:xfrm>
            <a:off x="841124" y="3428999"/>
            <a:ext cx="8150475" cy="2535325"/>
          </a:xfrm>
          <a:prstGeom prst="rect">
            <a:avLst/>
          </a:prstGeom>
        </p:spPr>
      </p:pic>
    </p:spTree>
    <p:extLst>
      <p:ext uri="{BB962C8B-B14F-4D97-AF65-F5344CB8AC3E}">
        <p14:creationId xmlns:p14="http://schemas.microsoft.com/office/powerpoint/2010/main" val="3809950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66D6C71A-6DB7-05C0-9F86-0A4610FB0161}"/>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06EBD406-D380-9E00-32B7-0DBF1C1468A6}"/>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Title 1">
            <a:extLst>
              <a:ext uri="{FF2B5EF4-FFF2-40B4-BE49-F238E27FC236}">
                <a16:creationId xmlns:a16="http://schemas.microsoft.com/office/drawing/2014/main" id="{87C4951A-EC99-AAF6-F08C-2A438202AE9B}"/>
              </a:ext>
            </a:extLst>
          </p:cNvPr>
          <p:cNvSpPr txBox="1">
            <a:spLocks/>
          </p:cNvSpPr>
          <p:nvPr/>
        </p:nvSpPr>
        <p:spPr>
          <a:xfrm>
            <a:off x="770011" y="137381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pic>
        <p:nvPicPr>
          <p:cNvPr id="6" name="Picture 5">
            <a:extLst>
              <a:ext uri="{FF2B5EF4-FFF2-40B4-BE49-F238E27FC236}">
                <a16:creationId xmlns:a16="http://schemas.microsoft.com/office/drawing/2014/main" id="{81821919-6B3D-7578-A27B-B6E26C9239D8}"/>
              </a:ext>
            </a:extLst>
          </p:cNvPr>
          <p:cNvPicPr>
            <a:picLocks noChangeAspect="1"/>
          </p:cNvPicPr>
          <p:nvPr/>
        </p:nvPicPr>
        <p:blipFill>
          <a:blip r:embed="rId3"/>
          <a:stretch>
            <a:fillRect/>
          </a:stretch>
        </p:blipFill>
        <p:spPr>
          <a:xfrm>
            <a:off x="4616575" y="3912595"/>
            <a:ext cx="6872235" cy="2406755"/>
          </a:xfrm>
          <a:prstGeom prst="rect">
            <a:avLst/>
          </a:prstGeom>
        </p:spPr>
      </p:pic>
      <p:pic>
        <p:nvPicPr>
          <p:cNvPr id="7" name="Picture 6">
            <a:extLst>
              <a:ext uri="{FF2B5EF4-FFF2-40B4-BE49-F238E27FC236}">
                <a16:creationId xmlns:a16="http://schemas.microsoft.com/office/drawing/2014/main" id="{371E8C06-CAA1-38DA-CF29-FC8F334E9FCB}"/>
              </a:ext>
            </a:extLst>
          </p:cNvPr>
          <p:cNvPicPr>
            <a:picLocks noChangeAspect="1"/>
          </p:cNvPicPr>
          <p:nvPr/>
        </p:nvPicPr>
        <p:blipFill>
          <a:blip r:embed="rId4"/>
          <a:stretch>
            <a:fillRect/>
          </a:stretch>
        </p:blipFill>
        <p:spPr>
          <a:xfrm>
            <a:off x="4814959" y="180439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11F7F10-7FEC-DC34-7EC1-A7F60BA3EFA5}"/>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6" name="Picture 5">
            <a:extLst>
              <a:ext uri="{FF2B5EF4-FFF2-40B4-BE49-F238E27FC236}">
                <a16:creationId xmlns:a16="http://schemas.microsoft.com/office/drawing/2014/main" id="{6784B9D5-A37A-FEF2-F496-FD0DA7FAA93E}"/>
              </a:ext>
            </a:extLst>
          </p:cNvPr>
          <p:cNvPicPr>
            <a:picLocks noChangeAspect="1"/>
          </p:cNvPicPr>
          <p:nvPr/>
        </p:nvPicPr>
        <p:blipFill>
          <a:blip r:embed="rId3"/>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0E92FA4-547A-5CBF-6DDA-E397622830DD}"/>
              </a:ext>
            </a:extLst>
          </p:cNvPr>
          <p:cNvSpPr txBox="1">
            <a:spLocks/>
          </p:cNvSpPr>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BCA23E85-6044-D903-1DE9-4AA455EB08D4}"/>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4C410F1A-0A85-D594-E495-B3E793BDCFFF}"/>
              </a:ext>
            </a:extLst>
          </p:cNvPr>
          <p:cNvSpPr txBox="1">
            <a:spLocks/>
          </p:cNvSpPr>
          <p:nvPr/>
        </p:nvSpPr>
        <p:spPr>
          <a:xfrm>
            <a:off x="770010" y="205740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275360CC-6BA4-35A6-A06B-BD1674161357}"/>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DDCE8F9A-F548-027E-331A-AAF8EA57E439}"/>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6" name="Picture 5">
            <a:extLst>
              <a:ext uri="{FF2B5EF4-FFF2-40B4-BE49-F238E27FC236}">
                <a16:creationId xmlns:a16="http://schemas.microsoft.com/office/drawing/2014/main" id="{0843CAA6-1489-E82D-1BAC-7DD12410F6AD}"/>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A2DA60A6-D855-C38D-2811-5F5C3900CD77}"/>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We used the key word </a:t>
            </a:r>
            <a:r>
              <a:rPr lang="en-US" sz="2200" b="1">
                <a:latin typeface="Abadi" panose="020B0604020104020204" pitchFamily="34" charset="0"/>
              </a:rPr>
              <a:t>DISTINCT</a:t>
            </a:r>
            <a:r>
              <a:rPr lang="en-US" sz="220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75521271-847E-0906-54BD-6551A11ECF9C}"/>
              </a:ext>
            </a:extLst>
          </p:cNvPr>
          <p:cNvPicPr>
            <a:picLocks noChangeAspect="1"/>
          </p:cNvPicPr>
          <p:nvPr/>
        </p:nvPicPr>
        <p:blipFill>
          <a:blip r:embed="rId3"/>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C3D8F23D-CA11-167A-184E-546A7EBFCBE8}"/>
              </a:ext>
            </a:extLst>
          </p:cNvPr>
          <p:cNvSpPr txBox="1">
            <a:spLocks/>
          </p:cNvSpPr>
          <p:nvPr/>
        </p:nvSpPr>
        <p:spPr>
          <a:xfrm>
            <a:off x="770010" y="1825625"/>
            <a:ext cx="10222887" cy="4122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E0CB947-70FF-8A94-419D-797171A2A538}"/>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63900795-414D-01B2-44B7-07C3E3571D64}"/>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76BCDB3-81C5-5E5A-3711-B81A8B2C881B}"/>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Average Payload Mass by F9 v1.1</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Content Placeholder 4">
            <a:extLst>
              <a:ext uri="{FF2B5EF4-FFF2-40B4-BE49-F238E27FC236}">
                <a16:creationId xmlns:a16="http://schemas.microsoft.com/office/drawing/2014/main" id="{F9C3D2DC-E5F6-E47F-3D14-FB6069CE2279}"/>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t>We calculated the average payload mass carried by booster version F9 v1.1 as 2928.4</a:t>
            </a:r>
          </a:p>
          <a:p>
            <a:pPr>
              <a:spcBef>
                <a:spcPts val="1400"/>
              </a:spcBef>
            </a:pPr>
            <a:endParaRPr lang="en-US" sz="1800"/>
          </a:p>
        </p:txBody>
      </p:sp>
      <p:pic>
        <p:nvPicPr>
          <p:cNvPr id="6" name="Picture 5">
            <a:extLst>
              <a:ext uri="{FF2B5EF4-FFF2-40B4-BE49-F238E27FC236}">
                <a16:creationId xmlns:a16="http://schemas.microsoft.com/office/drawing/2014/main" id="{09DF0FC9-4D43-5A31-87DD-0EF86BFEA017}"/>
              </a:ext>
            </a:extLst>
          </p:cNvPr>
          <p:cNvPicPr>
            <a:picLocks noChangeAspect="1"/>
          </p:cNvPicPr>
          <p:nvPr/>
        </p:nvPicPr>
        <p:blipFill>
          <a:blip r:embed="rId2"/>
          <a:stretch>
            <a:fillRect/>
          </a:stretch>
        </p:blipFill>
        <p:spPr>
          <a:xfrm>
            <a:off x="1805434" y="2734056"/>
            <a:ext cx="8669523" cy="3483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DEB6130F-B897-703E-E270-09B7DB0F50E5}"/>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First Successful Ground Landing Date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Content Placeholder 4">
            <a:extLst>
              <a:ext uri="{FF2B5EF4-FFF2-40B4-BE49-F238E27FC236}">
                <a16:creationId xmlns:a16="http://schemas.microsoft.com/office/drawing/2014/main" id="{04DF0DB9-2466-DE5E-0E6B-07FF77B6345D}"/>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t>We observed that the dates of the first successful landing outcome on ground pad was 22</a:t>
            </a:r>
            <a:r>
              <a:rPr lang="en-US" sz="1800" baseline="30000"/>
              <a:t>nd</a:t>
            </a:r>
            <a:r>
              <a:rPr lang="en-US" sz="1800"/>
              <a:t> December 2015</a:t>
            </a:r>
          </a:p>
        </p:txBody>
      </p:sp>
      <p:pic>
        <p:nvPicPr>
          <p:cNvPr id="6" name="Picture 5">
            <a:extLst>
              <a:ext uri="{FF2B5EF4-FFF2-40B4-BE49-F238E27FC236}">
                <a16:creationId xmlns:a16="http://schemas.microsoft.com/office/drawing/2014/main" id="{0C7359F8-DFB4-2B59-4CAA-C31C1ECC230C}"/>
              </a:ext>
            </a:extLst>
          </p:cNvPr>
          <p:cNvPicPr>
            <a:picLocks noChangeAspect="1"/>
          </p:cNvPicPr>
          <p:nvPr/>
        </p:nvPicPr>
        <p:blipFill>
          <a:blip r:embed="rId2"/>
          <a:stretch>
            <a:fillRect/>
          </a:stretch>
        </p:blipFill>
        <p:spPr>
          <a:xfrm>
            <a:off x="1773213" y="2734056"/>
            <a:ext cx="8733966" cy="3483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FBC790FA-1607-5818-CB4F-44A1EC135B29}"/>
              </a:ext>
            </a:extLst>
          </p:cNvPr>
          <p:cNvPicPr>
            <a:picLocks noChangeAspect="1"/>
          </p:cNvPicPr>
          <p:nvPr/>
        </p:nvPicPr>
        <p:blipFill>
          <a:blip r:embed="rId3"/>
          <a:stretch>
            <a:fillRect/>
          </a:stretch>
        </p:blipFill>
        <p:spPr>
          <a:xfrm>
            <a:off x="643467" y="1782981"/>
            <a:ext cx="6253214" cy="4284116"/>
          </a:xfrm>
          <a:prstGeom prst="rect">
            <a:avLst/>
          </a:prstGeom>
        </p:spPr>
      </p:pic>
      <p:sp>
        <p:nvSpPr>
          <p:cNvPr id="3" name="Content Placeholder 4">
            <a:extLst>
              <a:ext uri="{FF2B5EF4-FFF2-40B4-BE49-F238E27FC236}">
                <a16:creationId xmlns:a16="http://schemas.microsoft.com/office/drawing/2014/main" id="{76739FB5-2DE0-DFCF-DCAF-1D25A01C0BA5}"/>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the </a:t>
            </a:r>
            <a:r>
              <a:rPr lang="en-US" sz="2000" b="1">
                <a:latin typeface="Abadi" panose="020B0604020104020204" pitchFamily="34" charset="0"/>
              </a:rPr>
              <a:t>WHERE</a:t>
            </a:r>
            <a:r>
              <a:rPr lang="en-US" sz="2000">
                <a:latin typeface="Abadi" panose="020B0604020104020204" pitchFamily="34" charset="0"/>
              </a:rPr>
              <a:t> clause to filter for boosters which have successfully landed on drone ship and applied the </a:t>
            </a:r>
            <a:r>
              <a:rPr lang="en-US" sz="2000" b="1">
                <a:latin typeface="Abadi" panose="020B0604020104020204" pitchFamily="34" charset="0"/>
              </a:rPr>
              <a:t>AND</a:t>
            </a:r>
            <a:r>
              <a:rPr lang="en-US" sz="200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252A0CF2-F154-5FA7-C7D2-3CAD25DA6FAD}"/>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wildcard like ‘%’ to filter for </a:t>
            </a:r>
            <a:r>
              <a:rPr lang="en-US" sz="2000" b="1">
                <a:latin typeface="Abadi" panose="020B0604020104020204" pitchFamily="34" charset="0"/>
              </a:rPr>
              <a:t>WHERE</a:t>
            </a:r>
            <a:r>
              <a:rPr lang="en-US" sz="2000">
                <a:latin typeface="Abadi" panose="020B0604020104020204" pitchFamily="34" charset="0"/>
              </a:rPr>
              <a:t> MissionOutcome was a success or a failure. </a:t>
            </a:r>
          </a:p>
          <a:p>
            <a:pPr>
              <a:spcBef>
                <a:spcPts val="1400"/>
              </a:spcBef>
            </a:pPr>
            <a:endParaRPr lang="en-US" sz="2000" dirty="0"/>
          </a:p>
        </p:txBody>
      </p:sp>
      <p:pic>
        <p:nvPicPr>
          <p:cNvPr id="6" name="Picture 5">
            <a:extLst>
              <a:ext uri="{FF2B5EF4-FFF2-40B4-BE49-F238E27FC236}">
                <a16:creationId xmlns:a16="http://schemas.microsoft.com/office/drawing/2014/main" id="{258A851F-42E7-9305-C4AF-355F7CF53198}"/>
              </a:ext>
            </a:extLst>
          </p:cNvPr>
          <p:cNvPicPr>
            <a:picLocks noChangeAspect="1"/>
          </p:cNvPicPr>
          <p:nvPr/>
        </p:nvPicPr>
        <p:blipFill>
          <a:blip r:embed="rId3"/>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1AC11A00-DEB7-623B-13CE-1335911D693C}"/>
              </a:ext>
            </a:extLst>
          </p:cNvPr>
          <p:cNvSpPr txBox="1">
            <a:spLocks/>
          </p:cNvSpPr>
          <p:nvPr/>
        </p:nvSpPr>
        <p:spPr>
          <a:xfrm>
            <a:off x="862366" y="2194102"/>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700">
                <a:latin typeface="Abadi" panose="020B0604020104020204" pitchFamily="34" charset="0"/>
              </a:rPr>
              <a:t>We determined the booster that have carried the maximum payload using a subquery in the </a:t>
            </a:r>
            <a:r>
              <a:rPr lang="en-US" sz="1700" b="1">
                <a:latin typeface="Abadi" panose="020B0604020104020204" pitchFamily="34" charset="0"/>
              </a:rPr>
              <a:t>WHERE</a:t>
            </a:r>
            <a:r>
              <a:rPr lang="en-US" sz="1700">
                <a:latin typeface="Abadi" panose="020B0604020104020204" pitchFamily="34" charset="0"/>
              </a:rPr>
              <a:t> clause and the </a:t>
            </a:r>
            <a:r>
              <a:rPr lang="en-US" sz="1700" b="1">
                <a:latin typeface="Abadi" panose="020B0604020104020204" pitchFamily="34" charset="0"/>
              </a:rPr>
              <a:t>MAX() </a:t>
            </a:r>
            <a:r>
              <a:rPr lang="en-US" sz="1700">
                <a:latin typeface="Abadi" panose="020B0604020104020204" pitchFamily="34" charset="0"/>
              </a:rPr>
              <a:t>function.</a:t>
            </a:r>
            <a:endParaRPr lang="en-US" sz="1700" dirty="0">
              <a:latin typeface="Abadi" panose="020B0604020104020204" pitchFamily="34" charset="0"/>
            </a:endParaRPr>
          </a:p>
        </p:txBody>
      </p:sp>
      <p:pic>
        <p:nvPicPr>
          <p:cNvPr id="6" name="Picture 5">
            <a:extLst>
              <a:ext uri="{FF2B5EF4-FFF2-40B4-BE49-F238E27FC236}">
                <a16:creationId xmlns:a16="http://schemas.microsoft.com/office/drawing/2014/main" id="{82EEC985-07BF-35E7-C038-2CF0146E2970}"/>
              </a:ext>
            </a:extLst>
          </p:cNvPr>
          <p:cNvPicPr>
            <a:picLocks noChangeAspect="1"/>
          </p:cNvPicPr>
          <p:nvPr/>
        </p:nvPicPr>
        <p:blipFill>
          <a:blip r:embed="rId4"/>
          <a:stretch>
            <a:fillRect/>
          </a:stretch>
        </p:blipFill>
        <p:spPr>
          <a:xfrm>
            <a:off x="5302831" y="1670951"/>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8572F2E0-778A-80A4-7FCF-3D59A0E062C1}"/>
              </a:ext>
            </a:extLst>
          </p:cNvPr>
          <p:cNvSpPr txBox="1">
            <a:spLocks/>
          </p:cNvSpPr>
          <p:nvPr/>
        </p:nvSpPr>
        <p:spPr>
          <a:xfrm>
            <a:off x="770010"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used a combinations of the </a:t>
            </a:r>
            <a:r>
              <a:rPr lang="en-US" sz="2200" b="1">
                <a:solidFill>
                  <a:schemeClr val="accent3">
                    <a:lumMod val="25000"/>
                  </a:schemeClr>
                </a:solidFill>
                <a:latin typeface="Abadi"/>
              </a:rPr>
              <a:t>WHERE</a:t>
            </a:r>
            <a:r>
              <a:rPr lang="en-US" sz="2200">
                <a:solidFill>
                  <a:schemeClr val="accent3">
                    <a:lumMod val="25000"/>
                  </a:schemeClr>
                </a:solidFill>
                <a:latin typeface="Abadi"/>
              </a:rPr>
              <a:t> clause, </a:t>
            </a:r>
            <a:r>
              <a:rPr lang="en-US" sz="2200" b="1">
                <a:solidFill>
                  <a:schemeClr val="accent3">
                    <a:lumMod val="25000"/>
                  </a:schemeClr>
                </a:solidFill>
                <a:latin typeface="Abadi"/>
              </a:rPr>
              <a:t>LIKE</a:t>
            </a:r>
            <a:r>
              <a:rPr lang="en-US" sz="2200">
                <a:solidFill>
                  <a:schemeClr val="accent3">
                    <a:lumMod val="25000"/>
                  </a:schemeClr>
                </a:solidFill>
                <a:latin typeface="Abadi"/>
              </a:rPr>
              <a:t>, </a:t>
            </a:r>
            <a:r>
              <a:rPr lang="en-US" sz="2200" b="1">
                <a:solidFill>
                  <a:schemeClr val="accent3">
                    <a:lumMod val="25000"/>
                  </a:schemeClr>
                </a:solidFill>
                <a:latin typeface="Abadi"/>
              </a:rPr>
              <a:t>AND</a:t>
            </a:r>
            <a:r>
              <a:rPr lang="en-US" sz="2200">
                <a:solidFill>
                  <a:schemeClr val="accent3">
                    <a:lumMod val="25000"/>
                  </a:schemeClr>
                </a:solidFill>
                <a:latin typeface="Abadi"/>
              </a:rPr>
              <a:t>, and </a:t>
            </a:r>
            <a:r>
              <a:rPr lang="en-US" sz="2200" b="1">
                <a:solidFill>
                  <a:schemeClr val="accent3">
                    <a:lumMod val="25000"/>
                  </a:schemeClr>
                </a:solidFill>
                <a:latin typeface="Abadi"/>
              </a:rPr>
              <a:t>BETWEEN</a:t>
            </a:r>
            <a:r>
              <a:rPr lang="en-US" sz="220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pic>
        <p:nvPicPr>
          <p:cNvPr id="6" name="Picture 5">
            <a:extLst>
              <a:ext uri="{FF2B5EF4-FFF2-40B4-BE49-F238E27FC236}">
                <a16:creationId xmlns:a16="http://schemas.microsoft.com/office/drawing/2014/main" id="{31F82412-A2FE-41CD-C412-A1A362DAA801}"/>
              </a:ext>
            </a:extLst>
          </p:cNvPr>
          <p:cNvPicPr>
            <a:picLocks noChangeAspect="1"/>
          </p:cNvPicPr>
          <p:nvPr/>
        </p:nvPicPr>
        <p:blipFill>
          <a:blip r:embed="rId3"/>
          <a:stretch>
            <a:fillRect/>
          </a:stretch>
        </p:blipFill>
        <p:spPr>
          <a:xfrm>
            <a:off x="2023304" y="3595688"/>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4331B034-2D33-CD89-4A49-73DD7498A844}"/>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selected Landing outcomes and the </a:t>
            </a:r>
            <a:r>
              <a:rPr lang="en-US" sz="2000" b="1">
                <a:latin typeface="Abadi" panose="020B0604020104020204" pitchFamily="34" charset="0"/>
              </a:rPr>
              <a:t>COUNT</a:t>
            </a:r>
            <a:r>
              <a:rPr lang="en-US" sz="2000">
                <a:latin typeface="Abadi" panose="020B0604020104020204" pitchFamily="34" charset="0"/>
              </a:rPr>
              <a:t> of landing outcomes from the data and used the </a:t>
            </a:r>
            <a:r>
              <a:rPr lang="en-US" sz="2000" b="1">
                <a:latin typeface="Abadi" panose="020B0604020104020204" pitchFamily="34" charset="0"/>
              </a:rPr>
              <a:t>WHERE</a:t>
            </a:r>
            <a:r>
              <a:rPr lang="en-US" sz="2000">
                <a:latin typeface="Abadi" panose="020B0604020104020204" pitchFamily="34" charset="0"/>
              </a:rPr>
              <a:t> clause to filter for landing outcomes </a:t>
            </a:r>
            <a:r>
              <a:rPr lang="en-US" sz="2000" b="1">
                <a:latin typeface="Abadi" panose="020B0604020104020204" pitchFamily="34" charset="0"/>
              </a:rPr>
              <a:t>BETWEEN</a:t>
            </a:r>
            <a:r>
              <a:rPr lang="en-US" sz="2000">
                <a:latin typeface="Abadi" panose="020B0604020104020204" pitchFamily="34" charset="0"/>
              </a:rPr>
              <a:t> 2010-06-04 to 2010-03-20.</a:t>
            </a:r>
          </a:p>
          <a:p>
            <a:pPr>
              <a:spcBef>
                <a:spcPts val="1400"/>
              </a:spcBef>
            </a:pPr>
            <a:r>
              <a:rPr lang="en-US" sz="2000">
                <a:latin typeface="Abadi" panose="020B0604020104020204" pitchFamily="34" charset="0"/>
              </a:rPr>
              <a:t>We applied the </a:t>
            </a:r>
            <a:r>
              <a:rPr lang="en-US" sz="2000" b="1">
                <a:latin typeface="Abadi" panose="020B0604020104020204" pitchFamily="34" charset="0"/>
              </a:rPr>
              <a:t>GROUP BY </a:t>
            </a:r>
            <a:r>
              <a:rPr lang="en-US" sz="2000">
                <a:latin typeface="Abadi" panose="020B0604020104020204" pitchFamily="34" charset="0"/>
              </a:rPr>
              <a:t>clause to group the landing outcomes and the </a:t>
            </a:r>
            <a:r>
              <a:rPr lang="en-US" sz="2000" b="1">
                <a:latin typeface="Abadi" panose="020B0604020104020204" pitchFamily="34" charset="0"/>
              </a:rPr>
              <a:t>ORDER BY </a:t>
            </a:r>
            <a:r>
              <a:rPr lang="en-US" sz="2000">
                <a:latin typeface="Abadi" panose="020B0604020104020204" pitchFamily="34"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DED06561-5879-A625-9861-C003D9CCB3EF}"/>
              </a:ext>
            </a:extLst>
          </p:cNvPr>
          <p:cNvPicPr>
            <a:picLocks noChangeAspect="1"/>
          </p:cNvPicPr>
          <p:nvPr/>
        </p:nvPicPr>
        <p:blipFill>
          <a:blip r:embed="rId3"/>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Content Placeholder 5">
            <a:extLst>
              <a:ext uri="{FF2B5EF4-FFF2-40B4-BE49-F238E27FC236}">
                <a16:creationId xmlns:a16="http://schemas.microsoft.com/office/drawing/2014/main" id="{3A7045BD-33DE-A73A-EEC5-9E93FB10EC73}"/>
              </a:ext>
            </a:extLst>
          </p:cNvPr>
          <p:cNvPicPr>
            <a:picLocks noChangeAspect="1"/>
          </p:cNvPicPr>
          <p:nvPr/>
        </p:nvPicPr>
        <p:blipFill>
          <a:blip r:embed="rId3"/>
          <a:stretch>
            <a:fillRect/>
          </a:stretch>
        </p:blipFill>
        <p:spPr>
          <a:xfrm>
            <a:off x="838200" y="1710176"/>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CD1BF568-5B40-8BBF-A806-AE394A0BB885}"/>
              </a:ext>
            </a:extLst>
          </p:cNvPr>
          <p:cNvPicPr>
            <a:picLocks noChangeAspect="1"/>
          </p:cNvPicPr>
          <p:nvPr/>
        </p:nvPicPr>
        <p:blipFill>
          <a:blip r:embed="rId3"/>
          <a:stretch>
            <a:fillRect/>
          </a:stretch>
        </p:blipFill>
        <p:spPr>
          <a:xfrm>
            <a:off x="770011" y="1454291"/>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2F3E08BE-5353-B4A7-C1A5-B666EBE8B9DE}"/>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C5C60D9D-B9BA-6DBE-F3BA-63C0363C53F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A49886A5-E511-B68E-0C0F-465C6139B926}"/>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2" name="Content Placeholder 3">
            <a:extLst>
              <a:ext uri="{FF2B5EF4-FFF2-40B4-BE49-F238E27FC236}">
                <a16:creationId xmlns:a16="http://schemas.microsoft.com/office/drawing/2014/main" id="{5D80F803-A8B0-A16D-8314-CEFE0C86A136}"/>
              </a:ext>
            </a:extLst>
          </p:cNvPr>
          <p:cNvPicPr>
            <a:picLocks noChangeAspect="1"/>
          </p:cNvPicPr>
          <p:nvPr/>
        </p:nvPicPr>
        <p:blipFill>
          <a:blip r:embed="rId3"/>
          <a:stretch>
            <a:fillRect/>
          </a:stretch>
        </p:blipFill>
        <p:spPr>
          <a:xfrm>
            <a:off x="2132419"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61CC19DD-216D-2DF1-6B6B-50148B47B892}"/>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Content Placeholder 4">
            <a:extLst>
              <a:ext uri="{FF2B5EF4-FFF2-40B4-BE49-F238E27FC236}">
                <a16:creationId xmlns:a16="http://schemas.microsoft.com/office/drawing/2014/main" id="{33CE0A18-823F-0551-3E25-06B1C632CA72}"/>
              </a:ext>
            </a:extLst>
          </p:cNvPr>
          <p:cNvSpPr txBox="1">
            <a:spLocks/>
          </p:cNvSpPr>
          <p:nvPr/>
        </p:nvSpPr>
        <p:spPr>
          <a:xfrm>
            <a:off x="3690315" y="1445239"/>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E41B31ED-10A8-B48A-A176-C6792DD24AB5}"/>
              </a:ext>
            </a:extLst>
          </p:cNvPr>
          <p:cNvPicPr>
            <a:picLocks noChangeAspect="1"/>
          </p:cNvPicPr>
          <p:nvPr/>
        </p:nvPicPr>
        <p:blipFill>
          <a:blip r:embed="rId3"/>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56ABABFE-C1EF-B35C-9DA6-E292CD8CEA77}"/>
              </a:ext>
            </a:extLst>
          </p:cNvPr>
          <p:cNvSpPr txBox="1">
            <a:spLocks/>
          </p:cNvSpPr>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DF52A617-CED7-A5CF-0524-83E30ECA242D}"/>
              </a:ext>
            </a:extLst>
          </p:cNvPr>
          <p:cNvPicPr>
            <a:picLocks noChangeAspect="1"/>
          </p:cNvPicPr>
          <p:nvPr/>
        </p:nvPicPr>
        <p:blipFill>
          <a:blip r:embed="rId3"/>
          <a:stretch>
            <a:fillRect/>
          </a:stretch>
        </p:blipFill>
        <p:spPr>
          <a:xfrm>
            <a:off x="7003701"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251067"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7DCF235-389C-0FCF-6F35-DDD3F683D0E5}"/>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DatafromSpaceXwasobtainedfrom2sources:</a:t>
            </a:r>
          </a:p>
          <a:p>
            <a:pPr lvl="2">
              <a:lnSpc>
                <a:spcPct val="120000"/>
              </a:lnSpc>
              <a:spcBef>
                <a:spcPts val="1400"/>
              </a:spcBef>
            </a:pPr>
            <a:r>
              <a:rPr lang="en-US" sz="7200" dirty="0" err="1">
                <a:solidFill>
                  <a:schemeClr val="bg2">
                    <a:lumMod val="50000"/>
                  </a:schemeClr>
                </a:solidFill>
                <a:latin typeface="Abadi"/>
              </a:rPr>
              <a:t>SpaceXAPI</a:t>
            </a:r>
            <a:r>
              <a:rPr lang="en-US" sz="7200" dirty="0">
                <a:solidFill>
                  <a:schemeClr val="bg2">
                    <a:lumMod val="50000"/>
                  </a:schemeClr>
                </a:solidFill>
                <a:latin typeface="Abadi"/>
              </a:rPr>
              <a:t>(https://</a:t>
            </a:r>
            <a:r>
              <a:rPr lang="en-US" sz="7200" dirty="0" err="1">
                <a:solidFill>
                  <a:schemeClr val="bg2">
                    <a:lumMod val="50000"/>
                  </a:schemeClr>
                </a:solidFill>
                <a:latin typeface="Abadi"/>
              </a:rPr>
              <a:t>api.spacexdata.com</a:t>
            </a:r>
            <a:r>
              <a:rPr lang="en-US" sz="7200" dirty="0">
                <a:solidFill>
                  <a:schemeClr val="bg2">
                    <a:lumMod val="50000"/>
                  </a:schemeClr>
                </a:solidFill>
                <a:latin typeface="Abadi"/>
              </a:rPr>
              <a:t>/v4/rockets/) </a:t>
            </a:r>
          </a:p>
          <a:p>
            <a:pPr lvl="2">
              <a:lnSpc>
                <a:spcPct val="120000"/>
              </a:lnSpc>
              <a:spcBef>
                <a:spcPts val="1400"/>
              </a:spcBef>
            </a:pPr>
            <a:r>
              <a:rPr lang="en-US" sz="7200" dirty="0" err="1">
                <a:solidFill>
                  <a:schemeClr val="bg2">
                    <a:lumMod val="50000"/>
                  </a:schemeClr>
                </a:solidFill>
                <a:latin typeface="Abadi"/>
              </a:rPr>
              <a:t>WebScraping</a:t>
            </a:r>
            <a:r>
              <a:rPr lang="en-US" sz="7200" dirty="0">
                <a:solidFill>
                  <a:schemeClr val="bg2">
                    <a:lumMod val="50000"/>
                  </a:schemeClr>
                </a:solidFill>
                <a:latin typeface="Abadi"/>
              </a:rPr>
              <a:t> (https://</a:t>
            </a:r>
            <a:r>
              <a:rPr lang="en-US" sz="7200" dirty="0" err="1">
                <a:solidFill>
                  <a:schemeClr val="bg2">
                    <a:lumMod val="50000"/>
                  </a:schemeClr>
                </a:solidFill>
                <a:latin typeface="Abadi"/>
              </a:rPr>
              <a:t>en.wikipedia.org</a:t>
            </a:r>
            <a:r>
              <a:rPr lang="en-US" sz="7200" dirty="0">
                <a:solidFill>
                  <a:schemeClr val="bg2">
                    <a:lumMod val="50000"/>
                  </a:schemeClr>
                </a:solidFill>
                <a:latin typeface="Abadi"/>
              </a:rPr>
              <a:t>/wiki/</a:t>
            </a:r>
            <a:r>
              <a:rPr lang="en-US" sz="7200" dirty="0" err="1">
                <a:solidFill>
                  <a:schemeClr val="bg2">
                    <a:lumMod val="50000"/>
                  </a:schemeClr>
                </a:solidFill>
                <a:latin typeface="Abadi"/>
              </a:rPr>
              <a:t>List_of_Falcon</a:t>
            </a:r>
            <a:r>
              <a:rPr lang="en-US" sz="7200" dirty="0">
                <a:solidFill>
                  <a:schemeClr val="bg2">
                    <a:lumMod val="50000"/>
                  </a:schemeClr>
                </a:solidFill>
                <a:latin typeface="Abadi"/>
              </a:rPr>
              <a:t>/_9/_</a:t>
            </a:r>
            <a:r>
              <a:rPr lang="en-US" sz="7200" dirty="0" err="1">
                <a:solidFill>
                  <a:schemeClr val="bg2">
                    <a:lumMod val="50000"/>
                  </a:schemeClr>
                </a:solidFill>
                <a:latin typeface="Abadi"/>
              </a:rPr>
              <a:t>and_Falcon_Heavy_launches</a:t>
            </a:r>
            <a:r>
              <a:rPr lang="en-US" sz="72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Collected data was enriched by creating a landing outcome label based on outcome data after summarizing and analyzing features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7DCF235-389C-0FCF-6F35-DDD3F683D0E5}"/>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600" dirty="0">
                <a:solidFill>
                  <a:srgbClr val="0B49CB"/>
                </a:solidFill>
                <a:latin typeface="Abadi"/>
              </a:rPr>
              <a:t>Executive Summary</a:t>
            </a:r>
          </a:p>
          <a:p>
            <a:pPr>
              <a:lnSpc>
                <a:spcPct val="120000"/>
              </a:lnSpc>
              <a:spcBef>
                <a:spcPts val="1400"/>
              </a:spcBef>
            </a:pPr>
            <a:r>
              <a:rPr lang="en-US" sz="2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6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2600" dirty="0">
                <a:solidFill>
                  <a:schemeClr val="accent3">
                    <a:lumMod val="25000"/>
                  </a:schemeClr>
                </a:solidFill>
                <a:latin typeface="Abadi"/>
              </a:rPr>
              <a:t>Perform predictive analysis using classification models</a:t>
            </a:r>
          </a:p>
          <a:p>
            <a:pPr lvl="1">
              <a:lnSpc>
                <a:spcPct val="120000"/>
              </a:lnSpc>
              <a:spcBef>
                <a:spcPts val="1400"/>
              </a:spcBef>
            </a:pPr>
            <a:r>
              <a:rPr lang="en-US" sz="2600" dirty="0">
                <a:solidFill>
                  <a:schemeClr val="bg2">
                    <a:lumMod val="50000"/>
                  </a:schemeClr>
                </a:solidFill>
                <a:latin typeface="Abadi"/>
              </a:rPr>
              <a:t>Data that was collected until this step were normalized, divided in training and test data sets and evaluated by four different classification models, being the accuracy of each model evaluated using different combinations of parameters.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715175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GB" sz="1800" dirty="0"/>
              <a:t>Datasets were collected from SpaceX API (https://</a:t>
            </a:r>
            <a:r>
              <a:rPr lang="en-GB" sz="1800" dirty="0" err="1"/>
              <a:t>api.spacexdata.com</a:t>
            </a:r>
            <a:r>
              <a:rPr lang="en-GB" sz="1800" dirty="0"/>
              <a:t>/v4/rockets/) and from Wikipedia (https://</a:t>
            </a:r>
            <a:r>
              <a:rPr lang="en-GB" sz="1800" dirty="0" err="1"/>
              <a:t>en.wikipedia.org</a:t>
            </a:r>
            <a:r>
              <a:rPr lang="en-GB" sz="1800" dirty="0"/>
              <a:t>/wiki/</a:t>
            </a:r>
            <a:r>
              <a:rPr lang="en-GB" sz="1800" dirty="0" err="1"/>
              <a:t>List_of_Falcon</a:t>
            </a:r>
            <a:r>
              <a:rPr lang="en-GB" sz="1800" dirty="0"/>
              <a:t>/_9/_</a:t>
            </a:r>
            <a:r>
              <a:rPr lang="en-GB" sz="1800" dirty="0" err="1"/>
              <a:t>and_Falcon_Heavy_launches</a:t>
            </a:r>
            <a:r>
              <a:rPr lang="en-GB" sz="1800" dirty="0"/>
              <a:t>), using web scraping technics.</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GB" sz="1800" dirty="0"/>
              <a:t>SpaceX offers a public API from where data can be obtained and then used; </a:t>
            </a:r>
          </a:p>
          <a:p>
            <a:r>
              <a:rPr lang="en-GB" sz="1800" dirty="0"/>
              <a:t>This API was used according to the flowchart beside and then data is persisted. </a:t>
            </a:r>
          </a:p>
          <a:p>
            <a:r>
              <a:rPr lang="en-GB" sz="1800" dirty="0"/>
              <a:t>Source code: </a:t>
            </a:r>
          </a:p>
          <a:p>
            <a:pPr marL="0" indent="0">
              <a:buNone/>
            </a:pPr>
            <a:r>
              <a:rPr lang="en-GB" sz="1800" dirty="0">
                <a:hlinkClick r:id="rId3"/>
              </a:rPr>
              <a:t>https://github.com/YWCo/IBM</a:t>
            </a:r>
            <a:endParaRPr lang="en-GB" sz="1800" dirty="0"/>
          </a:p>
          <a:p>
            <a:pPr marL="0" indent="0">
              <a:buNone/>
            </a:pPr>
            <a:endParaRPr lang="en-GB" sz="18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47137F8-8B7A-C491-AA30-D3B1CFA2C2A3}"/>
              </a:ext>
            </a:extLst>
          </p:cNvPr>
          <p:cNvPicPr>
            <a:picLocks noChangeAspect="1"/>
          </p:cNvPicPr>
          <p:nvPr/>
        </p:nvPicPr>
        <p:blipFill>
          <a:blip r:embed="rId4"/>
          <a:stretch>
            <a:fillRect/>
          </a:stretch>
        </p:blipFill>
        <p:spPr>
          <a:xfrm>
            <a:off x="7924800" y="2038350"/>
            <a:ext cx="2520950" cy="3656212"/>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224</TotalTime>
  <Words>1915</Words>
  <Application>Microsoft Office PowerPoint</Application>
  <PresentationFormat>Widescreen</PresentationFormat>
  <Paragraphs>230</Paragraphs>
  <Slides>48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Brian Evans</cp:lastModifiedBy>
  <cp:revision>229</cp:revision>
  <dcterms:created xsi:type="dcterms:W3CDTF">2021-04-29T18:58:34Z</dcterms:created>
  <dcterms:modified xsi:type="dcterms:W3CDTF">2023-07-25T10:15:04Z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